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eautifully Delicious Sans" panose="020B0604020202020204" charset="0"/>
      <p:regular r:id="rId18"/>
    </p:embeddedFont>
    <p:embeddedFont>
      <p:font typeface="Black Mango" panose="020B0604020202020204" charset="0"/>
      <p:regular r:id="rId19"/>
    </p:embeddedFont>
    <p:embeddedFont>
      <p:font typeface="Black Mango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-165827" y="165827"/>
              <a:ext cx="13716000" cy="13384345"/>
            </a:xfrm>
            <a:custGeom>
              <a:avLst/>
              <a:gdLst/>
              <a:ahLst/>
              <a:cxnLst/>
              <a:rect l="l" t="t" r="r" b="b"/>
              <a:pathLst>
                <a:path w="13716000" h="13384345">
                  <a:moveTo>
                    <a:pt x="0" y="0"/>
                  </a:moveTo>
                  <a:lnTo>
                    <a:pt x="13716000" y="0"/>
                  </a:lnTo>
                  <a:lnTo>
                    <a:pt x="13716000" y="13384346"/>
                  </a:lnTo>
                  <a:lnTo>
                    <a:pt x="0" y="13384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1961722" y="1293722"/>
              <a:ext cx="13716000" cy="11128557"/>
            </a:xfrm>
            <a:custGeom>
              <a:avLst/>
              <a:gdLst/>
              <a:ahLst/>
              <a:cxnLst/>
              <a:rect l="l" t="t" r="r" b="b"/>
              <a:pathLst>
                <a:path w="13716000" h="11128557">
                  <a:moveTo>
                    <a:pt x="13716000" y="11128556"/>
                  </a:moveTo>
                  <a:lnTo>
                    <a:pt x="0" y="11128556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112855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16072" y="756241"/>
            <a:ext cx="1455856" cy="1468476"/>
          </a:xfrm>
          <a:custGeom>
            <a:avLst/>
            <a:gdLst/>
            <a:ahLst/>
            <a:cxnLst/>
            <a:rect l="l" t="t" r="r" b="b"/>
            <a:pathLst>
              <a:path w="1455856" h="1468476">
                <a:moveTo>
                  <a:pt x="0" y="0"/>
                </a:moveTo>
                <a:lnTo>
                  <a:pt x="1455856" y="0"/>
                </a:lnTo>
                <a:lnTo>
                  <a:pt x="1455856" y="1468476"/>
                </a:lnTo>
                <a:lnTo>
                  <a:pt x="0" y="1468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05083" y="3923081"/>
            <a:ext cx="13077834" cy="138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4"/>
              </a:lnSpc>
              <a:spcBef>
                <a:spcPct val="0"/>
              </a:spcBef>
            </a:pPr>
            <a:r>
              <a:rPr lang="en-US" sz="3995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ANALISIS MULTIPLE ATTACK MENGGUNAKAN HONEYPOT COWRIE PADA VPS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8206" y="6259138"/>
            <a:ext cx="9467743" cy="178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kelompok 10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iryan tegar (105841113023)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putri amelia nur (105841114423)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6867" y="8735008"/>
            <a:ext cx="1047042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spc="66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advanced network security and protocols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8206" y="2442369"/>
            <a:ext cx="9131589" cy="53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3204" b="1" spc="64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7278" y="4003933"/>
            <a:ext cx="5772661" cy="1816353"/>
          </a:xfrm>
          <a:custGeom>
            <a:avLst/>
            <a:gdLst/>
            <a:ahLst/>
            <a:cxnLst/>
            <a:rect l="l" t="t" r="r" b="b"/>
            <a:pathLst>
              <a:path w="5772661" h="1816353">
                <a:moveTo>
                  <a:pt x="0" y="0"/>
                </a:moveTo>
                <a:lnTo>
                  <a:pt x="5772661" y="0"/>
                </a:lnTo>
                <a:lnTo>
                  <a:pt x="5772661" y="1816353"/>
                </a:lnTo>
                <a:lnTo>
                  <a:pt x="0" y="18163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66019" y="6610861"/>
            <a:ext cx="4623901" cy="2432806"/>
          </a:xfrm>
          <a:custGeom>
            <a:avLst/>
            <a:gdLst/>
            <a:ahLst/>
            <a:cxnLst/>
            <a:rect l="l" t="t" r="r" b="b"/>
            <a:pathLst>
              <a:path w="4623901" h="2432806">
                <a:moveTo>
                  <a:pt x="0" y="0"/>
                </a:moveTo>
                <a:lnTo>
                  <a:pt x="4623900" y="0"/>
                </a:lnTo>
                <a:lnTo>
                  <a:pt x="4623900" y="2432806"/>
                </a:lnTo>
                <a:lnTo>
                  <a:pt x="0" y="24328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40525" y="4067998"/>
            <a:ext cx="5458690" cy="1631073"/>
          </a:xfrm>
          <a:custGeom>
            <a:avLst/>
            <a:gdLst/>
            <a:ahLst/>
            <a:cxnLst/>
            <a:rect l="l" t="t" r="r" b="b"/>
            <a:pathLst>
              <a:path w="5458690" h="1631073">
                <a:moveTo>
                  <a:pt x="0" y="0"/>
                </a:moveTo>
                <a:lnTo>
                  <a:pt x="5458690" y="0"/>
                </a:lnTo>
                <a:lnTo>
                  <a:pt x="5458690" y="1631073"/>
                </a:lnTo>
                <a:lnTo>
                  <a:pt x="0" y="1631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4177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12653" y="1685939"/>
            <a:ext cx="7855744" cy="101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MULTIPLE ATTACK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7278" y="3509198"/>
            <a:ext cx="55494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simulasi serangan port scanning (NMAP)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47576" y="3509198"/>
            <a:ext cx="615831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simulasi serangan brute force attack (hydra)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81869" y="6052061"/>
            <a:ext cx="543540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Simulasi DoS Attack Menggunakan LOIC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17434" y="3519185"/>
            <a:ext cx="4961160" cy="2414667"/>
          </a:xfrm>
          <a:custGeom>
            <a:avLst/>
            <a:gdLst/>
            <a:ahLst/>
            <a:cxnLst/>
            <a:rect l="l" t="t" r="r" b="b"/>
            <a:pathLst>
              <a:path w="4961160" h="2414667">
                <a:moveTo>
                  <a:pt x="0" y="0"/>
                </a:moveTo>
                <a:lnTo>
                  <a:pt x="4961160" y="0"/>
                </a:lnTo>
                <a:lnTo>
                  <a:pt x="4961160" y="2414667"/>
                </a:lnTo>
                <a:lnTo>
                  <a:pt x="0" y="2414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17434" y="5933852"/>
            <a:ext cx="4961160" cy="3080054"/>
          </a:xfrm>
          <a:custGeom>
            <a:avLst/>
            <a:gdLst/>
            <a:ahLst/>
            <a:cxnLst/>
            <a:rect l="l" t="t" r="r" b="b"/>
            <a:pathLst>
              <a:path w="4961160" h="3080054">
                <a:moveTo>
                  <a:pt x="0" y="0"/>
                </a:moveTo>
                <a:lnTo>
                  <a:pt x="4961160" y="0"/>
                </a:lnTo>
                <a:lnTo>
                  <a:pt x="4961160" y="3080053"/>
                </a:lnTo>
                <a:lnTo>
                  <a:pt x="0" y="3080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27309" y="4107219"/>
            <a:ext cx="5281407" cy="3653266"/>
          </a:xfrm>
          <a:custGeom>
            <a:avLst/>
            <a:gdLst/>
            <a:ahLst/>
            <a:cxnLst/>
            <a:rect l="l" t="t" r="r" b="b"/>
            <a:pathLst>
              <a:path w="5281407" h="3653266">
                <a:moveTo>
                  <a:pt x="0" y="0"/>
                </a:moveTo>
                <a:lnTo>
                  <a:pt x="5281407" y="0"/>
                </a:lnTo>
                <a:lnTo>
                  <a:pt x="5281407" y="3653266"/>
                </a:lnTo>
                <a:lnTo>
                  <a:pt x="0" y="36532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998113" y="1819029"/>
            <a:ext cx="11539996" cy="87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LOG AKTIVITAS SERANGAN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5525" y="1854849"/>
            <a:ext cx="11539996" cy="7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VARIABEL PENELITIAN DAN AKURASI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26443" y="4139088"/>
            <a:ext cx="10111807" cy="282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389" lvl="1" indent="-248195" algn="l">
              <a:lnSpc>
                <a:spcPts val="3218"/>
              </a:lnSpc>
              <a:buFont typeface="Arial"/>
              <a:buChar char="•"/>
            </a:pPr>
            <a:r>
              <a:rPr lang="en-US" sz="2299" b="1" spc="45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Variabel yang Diteliti</a:t>
            </a:r>
          </a:p>
          <a:p>
            <a:pPr algn="l">
              <a:lnSpc>
                <a:spcPts val="3218"/>
              </a:lnSpc>
            </a:pPr>
            <a:r>
              <a:rPr lang="en-US" sz="2299" b="1" spc="45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       Akurasi deteksi serangan honeypot Cowrie</a:t>
            </a:r>
          </a:p>
          <a:p>
            <a:pPr marL="496389" lvl="1" indent="-248195" algn="l">
              <a:lnSpc>
                <a:spcPts val="3218"/>
              </a:lnSpc>
              <a:buFont typeface="Arial"/>
              <a:buChar char="•"/>
            </a:pPr>
            <a:r>
              <a:rPr lang="en-US" sz="2299" b="1" spc="45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Tujuan</a:t>
            </a:r>
          </a:p>
          <a:p>
            <a:pPr algn="l">
              <a:lnSpc>
                <a:spcPts val="3218"/>
              </a:lnSpc>
            </a:pPr>
            <a:r>
              <a:rPr lang="en-US" sz="2299" b="1" spc="45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       Mengukur kemampuan sistem dalam mendeteksi serangan:</a:t>
            </a:r>
          </a:p>
          <a:p>
            <a:pPr algn="l">
              <a:lnSpc>
                <a:spcPts val="3218"/>
              </a:lnSpc>
            </a:pPr>
            <a:r>
              <a:rPr lang="en-US" sz="2299" b="1" spc="45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       Port Scanning</a:t>
            </a:r>
          </a:p>
          <a:p>
            <a:pPr algn="l">
              <a:lnSpc>
                <a:spcPts val="3218"/>
              </a:lnSpc>
            </a:pPr>
            <a:r>
              <a:rPr lang="en-US" sz="2299" b="1" spc="45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       Brute Force</a:t>
            </a:r>
          </a:p>
          <a:p>
            <a:pPr algn="l">
              <a:lnSpc>
                <a:spcPts val="3218"/>
              </a:lnSpc>
            </a:pPr>
            <a:r>
              <a:rPr lang="en-US" sz="2299" b="1" spc="45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       DoS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16797" y="7544241"/>
            <a:ext cx="5254406" cy="56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3"/>
              </a:lnSpc>
              <a:spcBef>
                <a:spcPct val="0"/>
              </a:spcBef>
            </a:pPr>
            <a:r>
              <a:rPr lang="en-US" sz="3287" b="1" spc="65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Akurasi=3/3​×100%=100%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Object 8"/>
          <p:cNvGraphicFramePr/>
          <p:nvPr/>
        </p:nvGraphicFramePr>
        <p:xfrm>
          <a:off x="2707590" y="3992253"/>
          <a:ext cx="113157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3576300" imgH="3517900" progId="Excel.Sheet.12">
                  <p:embed/>
                </p:oleObj>
              </mc:Choice>
              <mc:Fallback>
                <p:oleObj name="Worksheet" r:id="rId8" imgW="13576300" imgH="3517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07590" y="3992253"/>
                        <a:ext cx="11315700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6266019" y="1766266"/>
            <a:ext cx="7688302" cy="84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sz="494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HASIL PENGUJIAN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88969" y="1778425"/>
            <a:ext cx="7688302" cy="84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sz="494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KESIMPULAN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2502" y="4475574"/>
            <a:ext cx="11092706" cy="187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131" lvl="1" indent="-291065" algn="l">
              <a:lnSpc>
                <a:spcPts val="3774"/>
              </a:lnSpc>
              <a:buFont typeface="Arial"/>
              <a:buChar char="•"/>
            </a:pPr>
            <a:r>
              <a:rPr lang="en-US" sz="2696" b="1" spc="53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Honeypot Cowrie berhasil diimplementasikan</a:t>
            </a:r>
          </a:p>
          <a:p>
            <a:pPr marL="582131" lvl="1" indent="-291065" algn="l">
              <a:lnSpc>
                <a:spcPts val="3774"/>
              </a:lnSpc>
              <a:buFont typeface="Arial"/>
              <a:buChar char="•"/>
            </a:pPr>
            <a:r>
              <a:rPr lang="en-US" sz="2696" b="1" spc="53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Seluruh serangan berhasil terdeteksi</a:t>
            </a:r>
          </a:p>
          <a:p>
            <a:pPr marL="582131" lvl="1" indent="-291065" algn="l">
              <a:lnSpc>
                <a:spcPts val="3774"/>
              </a:lnSpc>
              <a:buFont typeface="Arial"/>
              <a:buChar char="•"/>
            </a:pPr>
            <a:r>
              <a:rPr lang="en-US" sz="2696" b="1" spc="53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Cowrie efektif sebagai sistem monitoring serangan SSH</a:t>
            </a:r>
          </a:p>
          <a:p>
            <a:pPr marL="582131" lvl="1" indent="-291065" algn="l">
              <a:lnSpc>
                <a:spcPts val="3774"/>
              </a:lnSpc>
              <a:buFont typeface="Arial"/>
              <a:buChar char="•"/>
            </a:pPr>
            <a:r>
              <a:rPr lang="en-US" sz="2696" b="1" spc="53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Multiple attack dapat dianalisis melalui satu log terpusat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36644" y="1778425"/>
            <a:ext cx="2610404" cy="84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sz="494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SARAN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89055" y="4852831"/>
            <a:ext cx="8309890" cy="142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126" lvl="1" indent="-294563" algn="l">
              <a:lnSpc>
                <a:spcPts val="3820"/>
              </a:lnSpc>
              <a:buFont typeface="Arial"/>
              <a:buChar char="•"/>
            </a:pPr>
            <a:r>
              <a:rPr lang="en-US" sz="2728" b="1" spc="54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Integrasi dengan IDS/IPS</a:t>
            </a:r>
          </a:p>
          <a:p>
            <a:pPr marL="589126" lvl="1" indent="-294563" algn="l">
              <a:lnSpc>
                <a:spcPts val="3820"/>
              </a:lnSpc>
              <a:buFont typeface="Arial"/>
              <a:buChar char="•"/>
            </a:pPr>
            <a:r>
              <a:rPr lang="en-US" sz="2728" b="1" spc="54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Visualisasi log serangan</a:t>
            </a:r>
          </a:p>
          <a:p>
            <a:pPr marL="589126" lvl="1" indent="-294563" algn="l">
              <a:lnSpc>
                <a:spcPts val="3820"/>
              </a:lnSpc>
              <a:buFont typeface="Arial"/>
              <a:buChar char="•"/>
            </a:pPr>
            <a:r>
              <a:rPr lang="en-US" sz="2728" b="1" spc="54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Pengujian dengan skenario serangan lain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88969" y="1778425"/>
            <a:ext cx="7688302" cy="84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sz="494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PENUTUP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70712" y="4677804"/>
            <a:ext cx="3538892" cy="123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 b="1" spc="71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TERIMA KASIH </a:t>
            </a:r>
          </a:p>
          <a:p>
            <a:pPr algn="ctr">
              <a:lnSpc>
                <a:spcPts val="4984"/>
              </a:lnSpc>
              <a:spcBef>
                <a:spcPct val="0"/>
              </a:spcBef>
            </a:pPr>
            <a:r>
              <a:rPr lang="en-US" sz="3560" b="1" spc="71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 Pertanyaan?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36188" y="1576083"/>
            <a:ext cx="9878970" cy="120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LATAR BELAKANG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82792" y="4074780"/>
            <a:ext cx="11922417" cy="262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VPS rentan terhadap serangan jaringan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Layanan SSH sering menjadi target utama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Diperlukan sistem deteksi serangan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Honeypot digunakan untuk monitoring aktivitas attacker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Beautifully Delicious Sans"/>
              <a:ea typeface="Beautifully Delicious Sans"/>
              <a:cs typeface="Beautifully Delicious Sans"/>
              <a:sym typeface="Beautifully Delicious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Beautifully Delicious Sans"/>
              <a:ea typeface="Beautifully Delicious Sans"/>
              <a:cs typeface="Beautifully Delicious Sans"/>
              <a:sym typeface="Beautifully Delicious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02780" y="8909050"/>
            <a:ext cx="577805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9932" y="8909050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36188" y="1576083"/>
            <a:ext cx="9878970" cy="120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TUJUAN PENELITIAN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73008" y="4997416"/>
            <a:ext cx="10834516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Mendeteksi serangan port scanning, brute force, dan DoS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Beautifully Delicious Sans"/>
              <a:ea typeface="Beautifully Delicious Sans"/>
              <a:cs typeface="Beautifully Delicious Sans"/>
              <a:sym typeface="Beautifully Delicious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3410805" y="5054566"/>
            <a:ext cx="803274" cy="803274"/>
            <a:chOff x="0" y="0"/>
            <a:chExt cx="1071032" cy="10710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1032" cy="1071032"/>
            </a:xfrm>
            <a:custGeom>
              <a:avLst/>
              <a:gdLst/>
              <a:ahLst/>
              <a:cxnLst/>
              <a:rect l="l" t="t" r="r" b="b"/>
              <a:pathLst>
                <a:path w="1071032" h="1071032">
                  <a:moveTo>
                    <a:pt x="0" y="0"/>
                  </a:moveTo>
                  <a:lnTo>
                    <a:pt x="1071032" y="0"/>
                  </a:lnTo>
                  <a:lnTo>
                    <a:pt x="1071032" y="1071032"/>
                  </a:lnTo>
                  <a:lnTo>
                    <a:pt x="0" y="1071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19760" y="247649"/>
              <a:ext cx="431511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49">
                  <a:solidFill>
                    <a:srgbClr val="FFFFFF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73008" y="3900592"/>
            <a:ext cx="1083451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Mengimplementasikan honeypot Cowrie pada VPS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10805" y="3743430"/>
            <a:ext cx="803274" cy="803274"/>
            <a:chOff x="0" y="0"/>
            <a:chExt cx="1071032" cy="1071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1032" cy="1071032"/>
            </a:xfrm>
            <a:custGeom>
              <a:avLst/>
              <a:gdLst/>
              <a:ahLst/>
              <a:cxnLst/>
              <a:rect l="l" t="t" r="r" b="b"/>
              <a:pathLst>
                <a:path w="1071032" h="1071032">
                  <a:moveTo>
                    <a:pt x="0" y="0"/>
                  </a:moveTo>
                  <a:lnTo>
                    <a:pt x="1071032" y="0"/>
                  </a:lnTo>
                  <a:lnTo>
                    <a:pt x="1071032" y="1071032"/>
                  </a:lnTo>
                  <a:lnTo>
                    <a:pt x="0" y="1071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319760" y="247649"/>
              <a:ext cx="431511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49">
                  <a:solidFill>
                    <a:srgbClr val="FFFFFF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1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73008" y="7519447"/>
            <a:ext cx="1083451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Mengukur akurasi deteksi honeypot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Beautifully Delicious Sans"/>
              <a:ea typeface="Beautifully Delicious Sans"/>
              <a:cs typeface="Beautifully Delicious Sans"/>
              <a:sym typeface="Beautifully Delicious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410805" y="6276941"/>
            <a:ext cx="803274" cy="803274"/>
            <a:chOff x="0" y="0"/>
            <a:chExt cx="1071032" cy="10710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1032" cy="1071032"/>
            </a:xfrm>
            <a:custGeom>
              <a:avLst/>
              <a:gdLst/>
              <a:ahLst/>
              <a:cxnLst/>
              <a:rect l="l" t="t" r="r" b="b"/>
              <a:pathLst>
                <a:path w="1071032" h="1071032">
                  <a:moveTo>
                    <a:pt x="0" y="0"/>
                  </a:moveTo>
                  <a:lnTo>
                    <a:pt x="1071032" y="0"/>
                  </a:lnTo>
                  <a:lnTo>
                    <a:pt x="1071032" y="1071032"/>
                  </a:lnTo>
                  <a:lnTo>
                    <a:pt x="0" y="1071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319760" y="247649"/>
              <a:ext cx="431511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49">
                  <a:solidFill>
                    <a:srgbClr val="FFFFFF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10805" y="7405147"/>
            <a:ext cx="803274" cy="803274"/>
            <a:chOff x="0" y="0"/>
            <a:chExt cx="1071032" cy="10710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1032" cy="1071032"/>
            </a:xfrm>
            <a:custGeom>
              <a:avLst/>
              <a:gdLst/>
              <a:ahLst/>
              <a:cxnLst/>
              <a:rect l="l" t="t" r="r" b="b"/>
              <a:pathLst>
                <a:path w="1071032" h="1071032">
                  <a:moveTo>
                    <a:pt x="0" y="0"/>
                  </a:moveTo>
                  <a:lnTo>
                    <a:pt x="1071032" y="0"/>
                  </a:lnTo>
                  <a:lnTo>
                    <a:pt x="1071032" y="1071032"/>
                  </a:lnTo>
                  <a:lnTo>
                    <a:pt x="0" y="1071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319760" y="247649"/>
              <a:ext cx="431511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49">
                  <a:solidFill>
                    <a:srgbClr val="FFFFFF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4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673008" y="6372191"/>
            <a:ext cx="1083451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Menganalisis log aktivitas serangan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Beautifully Delicious Sans"/>
              <a:ea typeface="Beautifully Delicious Sans"/>
              <a:cs typeface="Beautifully Delicious Sans"/>
              <a:sym typeface="Beautifully Delicious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93338" y="1642758"/>
            <a:ext cx="12423112" cy="103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METODOLOGI PENELITIAN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8258" y="5105400"/>
            <a:ext cx="1083451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Monitoring aktivitas menggunakan honeypot Cowrie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06055" y="5054566"/>
            <a:ext cx="803274" cy="803274"/>
            <a:chOff x="0" y="0"/>
            <a:chExt cx="1071032" cy="10710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1032" cy="1071032"/>
            </a:xfrm>
            <a:custGeom>
              <a:avLst/>
              <a:gdLst/>
              <a:ahLst/>
              <a:cxnLst/>
              <a:rect l="l" t="t" r="r" b="b"/>
              <a:pathLst>
                <a:path w="1071032" h="1071032">
                  <a:moveTo>
                    <a:pt x="0" y="0"/>
                  </a:moveTo>
                  <a:lnTo>
                    <a:pt x="1071032" y="0"/>
                  </a:lnTo>
                  <a:lnTo>
                    <a:pt x="1071032" y="1071032"/>
                  </a:lnTo>
                  <a:lnTo>
                    <a:pt x="0" y="1071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19760" y="247649"/>
              <a:ext cx="431511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49">
                  <a:solidFill>
                    <a:srgbClr val="FFFFFF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768258" y="3900592"/>
            <a:ext cx="1083451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Simulasi serangan ke VPS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506055" y="3743430"/>
            <a:ext cx="803274" cy="803274"/>
            <a:chOff x="0" y="0"/>
            <a:chExt cx="1071032" cy="10710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1032" cy="1071032"/>
            </a:xfrm>
            <a:custGeom>
              <a:avLst/>
              <a:gdLst/>
              <a:ahLst/>
              <a:cxnLst/>
              <a:rect l="l" t="t" r="r" b="b"/>
              <a:pathLst>
                <a:path w="1071032" h="1071032">
                  <a:moveTo>
                    <a:pt x="0" y="0"/>
                  </a:moveTo>
                  <a:lnTo>
                    <a:pt x="1071032" y="0"/>
                  </a:lnTo>
                  <a:lnTo>
                    <a:pt x="1071032" y="1071032"/>
                  </a:lnTo>
                  <a:lnTo>
                    <a:pt x="0" y="1071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319760" y="247649"/>
              <a:ext cx="431511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49">
                  <a:solidFill>
                    <a:srgbClr val="FFFFFF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68258" y="7519447"/>
            <a:ext cx="1083451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Evaluasi hasil pengujian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Beautifully Delicious Sans"/>
              <a:ea typeface="Beautifully Delicious Sans"/>
              <a:cs typeface="Beautifully Delicious Sans"/>
              <a:sym typeface="Beautifully Delicious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3506055" y="6276941"/>
            <a:ext cx="803274" cy="803274"/>
            <a:chOff x="0" y="0"/>
            <a:chExt cx="1071032" cy="10710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1032" cy="1071032"/>
            </a:xfrm>
            <a:custGeom>
              <a:avLst/>
              <a:gdLst/>
              <a:ahLst/>
              <a:cxnLst/>
              <a:rect l="l" t="t" r="r" b="b"/>
              <a:pathLst>
                <a:path w="1071032" h="1071032">
                  <a:moveTo>
                    <a:pt x="0" y="0"/>
                  </a:moveTo>
                  <a:lnTo>
                    <a:pt x="1071032" y="0"/>
                  </a:lnTo>
                  <a:lnTo>
                    <a:pt x="1071032" y="1071032"/>
                  </a:lnTo>
                  <a:lnTo>
                    <a:pt x="0" y="1071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319760" y="247649"/>
              <a:ext cx="431511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49">
                  <a:solidFill>
                    <a:srgbClr val="FFFFFF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506055" y="7405147"/>
            <a:ext cx="803274" cy="803274"/>
            <a:chOff x="0" y="0"/>
            <a:chExt cx="1071032" cy="10710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71032" cy="1071032"/>
            </a:xfrm>
            <a:custGeom>
              <a:avLst/>
              <a:gdLst/>
              <a:ahLst/>
              <a:cxnLst/>
              <a:rect l="l" t="t" r="r" b="b"/>
              <a:pathLst>
                <a:path w="1071032" h="1071032">
                  <a:moveTo>
                    <a:pt x="0" y="0"/>
                  </a:moveTo>
                  <a:lnTo>
                    <a:pt x="1071032" y="0"/>
                  </a:lnTo>
                  <a:lnTo>
                    <a:pt x="1071032" y="1071032"/>
                  </a:lnTo>
                  <a:lnTo>
                    <a:pt x="0" y="1071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319760" y="247649"/>
              <a:ext cx="431511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49">
                  <a:solidFill>
                    <a:srgbClr val="FFFFFF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4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768258" y="6372191"/>
            <a:ext cx="1083451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Analisis log serangan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525" y="-1451496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55238" y="1614183"/>
            <a:ext cx="9878970" cy="111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TOOLS &amp; LINGKUNGAN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97846" y="3602621"/>
            <a:ext cx="12355704" cy="578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711" dirty="0" err="1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Lingkungan</a:t>
            </a: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 </a:t>
            </a:r>
            <a:r>
              <a:rPr lang="en-US" sz="2711" dirty="0" err="1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Sistem</a:t>
            </a:r>
            <a:endParaRPr lang="en-US" sz="2711" dirty="0">
              <a:solidFill>
                <a:srgbClr val="FFFFFF"/>
              </a:solidFill>
              <a:latin typeface="Beautifully Delicious Sans"/>
              <a:ea typeface="Beautifully Delicious Sans"/>
              <a:cs typeface="Beautifully Delicious Sans"/>
              <a:sym typeface="Beautifully Delicious Sans"/>
            </a:endParaRPr>
          </a:p>
          <a:p>
            <a:pPr marL="585403" lvl="1" indent="-292702" algn="l">
              <a:lnSpc>
                <a:spcPts val="3796"/>
              </a:lnSpc>
              <a:buFont typeface="Arial"/>
              <a:buChar char="•"/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Ubuntu Server (VPS)</a:t>
            </a:r>
          </a:p>
          <a:p>
            <a:pPr marL="585403" lvl="1" indent="-292702" algn="l">
              <a:lnSpc>
                <a:spcPts val="3796"/>
              </a:lnSpc>
              <a:buFont typeface="Arial"/>
              <a:buChar char="•"/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Kali Linux (VMware Workstation)</a:t>
            </a:r>
          </a:p>
          <a:p>
            <a:pPr algn="l">
              <a:lnSpc>
                <a:spcPts val="3796"/>
              </a:lnSpc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Honeypot</a:t>
            </a:r>
          </a:p>
          <a:p>
            <a:pPr marL="585403" lvl="1" indent="-292702" algn="l">
              <a:lnSpc>
                <a:spcPts val="3796"/>
              </a:lnSpc>
              <a:buFont typeface="Arial"/>
              <a:buChar char="•"/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Cowrie (SSH Honeypot)</a:t>
            </a:r>
          </a:p>
          <a:p>
            <a:pPr algn="l">
              <a:lnSpc>
                <a:spcPts val="3796"/>
              </a:lnSpc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Tools </a:t>
            </a:r>
            <a:r>
              <a:rPr lang="en-US" sz="2711" dirty="0" err="1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Penyerang</a:t>
            </a:r>
            <a:endParaRPr lang="en-US" sz="2711" dirty="0">
              <a:solidFill>
                <a:srgbClr val="FFFFFF"/>
              </a:solidFill>
              <a:latin typeface="Beautifully Delicious Sans"/>
              <a:ea typeface="Beautifully Delicious Sans"/>
              <a:cs typeface="Beautifully Delicious Sans"/>
              <a:sym typeface="Beautifully Delicious Sans"/>
            </a:endParaRPr>
          </a:p>
          <a:p>
            <a:pPr marL="585403" lvl="1" indent="-292702" algn="l">
              <a:lnSpc>
                <a:spcPts val="3796"/>
              </a:lnSpc>
              <a:buFont typeface="Arial"/>
              <a:buChar char="•"/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Nmap (Port Scanning)</a:t>
            </a:r>
          </a:p>
          <a:p>
            <a:pPr marL="585403" lvl="1" indent="-292702" algn="l">
              <a:lnSpc>
                <a:spcPts val="3796"/>
              </a:lnSpc>
              <a:buFont typeface="Arial"/>
              <a:buChar char="•"/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Hydra (</a:t>
            </a:r>
            <a:r>
              <a:rPr lang="en-US" sz="2711" dirty="0" err="1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Bruteforce</a:t>
            </a: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 Attack)</a:t>
            </a:r>
          </a:p>
          <a:p>
            <a:pPr marL="585403" lvl="1" indent="-292702" algn="l">
              <a:lnSpc>
                <a:spcPts val="3796"/>
              </a:lnSpc>
              <a:buFont typeface="Arial"/>
              <a:buChar char="•"/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LOIC (DoS Attack)</a:t>
            </a:r>
          </a:p>
          <a:p>
            <a:pPr marL="292701" lvl="1" algn="l">
              <a:lnSpc>
                <a:spcPts val="3796"/>
              </a:lnSpc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IP target : 202.10.36.105</a:t>
            </a:r>
          </a:p>
          <a:p>
            <a:pPr marL="292701" lvl="1" algn="l">
              <a:lnSpc>
                <a:spcPts val="3796"/>
              </a:lnSpc>
            </a:pP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Ip </a:t>
            </a:r>
            <a:r>
              <a:rPr lang="en-US" sz="2711" dirty="0" err="1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penyerang</a:t>
            </a:r>
            <a:r>
              <a:rPr lang="en-US" sz="2711" dirty="0">
                <a:solidFill>
                  <a:srgbClr val="FFFFFF"/>
                </a:solidFill>
                <a:latin typeface="Beautifully Delicious Sans"/>
                <a:ea typeface="Beautifully Delicious Sans"/>
                <a:cs typeface="Beautifully Delicious Sans"/>
                <a:sym typeface="Beautifully Delicious Sans"/>
              </a:rPr>
              <a:t> : 192.168.43.190</a:t>
            </a:r>
          </a:p>
          <a:p>
            <a:pPr algn="l">
              <a:lnSpc>
                <a:spcPts val="3796"/>
              </a:lnSpc>
              <a:spcBef>
                <a:spcPct val="0"/>
              </a:spcBef>
            </a:pPr>
            <a:endParaRPr lang="en-US" sz="2711" dirty="0">
              <a:solidFill>
                <a:srgbClr val="FFFFFF"/>
              </a:solidFill>
              <a:latin typeface="Beautifully Delicious Sans"/>
              <a:ea typeface="Beautifully Delicious Sans"/>
              <a:cs typeface="Beautifully Delicious Sans"/>
              <a:sym typeface="Beautifully Delicious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17242" y="4656028"/>
            <a:ext cx="10434974" cy="3283337"/>
          </a:xfrm>
          <a:custGeom>
            <a:avLst/>
            <a:gdLst/>
            <a:ahLst/>
            <a:cxnLst/>
            <a:rect l="l" t="t" r="r" b="b"/>
            <a:pathLst>
              <a:path w="10434974" h="3283337">
                <a:moveTo>
                  <a:pt x="0" y="0"/>
                </a:moveTo>
                <a:lnTo>
                  <a:pt x="10434974" y="0"/>
                </a:lnTo>
                <a:lnTo>
                  <a:pt x="10434974" y="3283337"/>
                </a:lnTo>
                <a:lnTo>
                  <a:pt x="0" y="32833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36188" y="1661808"/>
            <a:ext cx="11539996" cy="101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 PORT SCANNING (NMAP)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69298" y="3927733"/>
            <a:ext cx="55494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simulasi serangan port scanning (NMAP)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61521" y="4260453"/>
            <a:ext cx="6169926" cy="3745272"/>
          </a:xfrm>
          <a:custGeom>
            <a:avLst/>
            <a:gdLst/>
            <a:ahLst/>
            <a:cxnLst/>
            <a:rect l="l" t="t" r="r" b="b"/>
            <a:pathLst>
              <a:path w="6169926" h="3745272">
                <a:moveTo>
                  <a:pt x="0" y="0"/>
                </a:moveTo>
                <a:lnTo>
                  <a:pt x="6169926" y="0"/>
                </a:lnTo>
                <a:lnTo>
                  <a:pt x="6169926" y="3745272"/>
                </a:lnTo>
                <a:lnTo>
                  <a:pt x="0" y="3745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68466" y="5317552"/>
            <a:ext cx="7234025" cy="1631073"/>
          </a:xfrm>
          <a:custGeom>
            <a:avLst/>
            <a:gdLst/>
            <a:ahLst/>
            <a:cxnLst/>
            <a:rect l="l" t="t" r="r" b="b"/>
            <a:pathLst>
              <a:path w="7234025" h="1631073">
                <a:moveTo>
                  <a:pt x="0" y="0"/>
                </a:moveTo>
                <a:lnTo>
                  <a:pt x="7234025" y="0"/>
                </a:lnTo>
                <a:lnTo>
                  <a:pt x="7234025" y="1631073"/>
                </a:lnTo>
                <a:lnTo>
                  <a:pt x="0" y="1631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8243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36188" y="1782776"/>
            <a:ext cx="11539996" cy="83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BRUTE FORCE ATTACK (HYDRA)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5695" y="4611722"/>
            <a:ext cx="615831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simulasi serangan brute force attack (hydra)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3549253"/>
            <a:ext cx="720496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Log Aktivitas Serangan DoS pada Honeypot (Cowrie)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6308" y="-166673"/>
            <a:ext cx="18880615" cy="10620346"/>
            <a:chOff x="0" y="0"/>
            <a:chExt cx="25174153" cy="14160461"/>
          </a:xfrm>
        </p:grpSpPr>
        <p:sp>
          <p:nvSpPr>
            <p:cNvPr id="3" name="Freeform 3"/>
            <p:cNvSpPr/>
            <p:nvPr/>
          </p:nvSpPr>
          <p:spPr>
            <a:xfrm rot="5400000">
              <a:off x="-171201" y="171201"/>
              <a:ext cx="14160461" cy="13818060"/>
            </a:xfrm>
            <a:custGeom>
              <a:avLst/>
              <a:gdLst/>
              <a:ahLst/>
              <a:cxnLst/>
              <a:rect l="l" t="t" r="r" b="b"/>
              <a:pathLst>
                <a:path w="14160461" h="13818060">
                  <a:moveTo>
                    <a:pt x="0" y="0"/>
                  </a:moveTo>
                  <a:lnTo>
                    <a:pt x="14160461" y="0"/>
                  </a:lnTo>
                  <a:lnTo>
                    <a:pt x="14160461" y="13818059"/>
                  </a:lnTo>
                  <a:lnTo>
                    <a:pt x="0" y="13818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 flipH="1" flipV="1">
              <a:off x="12349336" y="1335644"/>
              <a:ext cx="14160461" cy="11489173"/>
            </a:xfrm>
            <a:custGeom>
              <a:avLst/>
              <a:gdLst/>
              <a:ahLst/>
              <a:cxnLst/>
              <a:rect l="l" t="t" r="r" b="b"/>
              <a:pathLst>
                <a:path w="14160461" h="11489173">
                  <a:moveTo>
                    <a:pt x="14160462" y="11489173"/>
                  </a:moveTo>
                  <a:lnTo>
                    <a:pt x="0" y="11489173"/>
                  </a:lnTo>
                  <a:lnTo>
                    <a:pt x="0" y="0"/>
                  </a:lnTo>
                  <a:lnTo>
                    <a:pt x="14160462" y="0"/>
                  </a:lnTo>
                  <a:lnTo>
                    <a:pt x="14160462" y="11489173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888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V="1">
            <a:off x="0" y="0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0" y="2980958"/>
                </a:moveTo>
                <a:lnTo>
                  <a:pt x="3024958" y="2980958"/>
                </a:lnTo>
                <a:lnTo>
                  <a:pt x="3024958" y="0"/>
                </a:lnTo>
                <a:lnTo>
                  <a:pt x="0" y="0"/>
                </a:lnTo>
                <a:lnTo>
                  <a:pt x="0" y="2980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263042" y="7306042"/>
            <a:ext cx="3024958" cy="2980958"/>
          </a:xfrm>
          <a:custGeom>
            <a:avLst/>
            <a:gdLst/>
            <a:ahLst/>
            <a:cxnLst/>
            <a:rect l="l" t="t" r="r" b="b"/>
            <a:pathLst>
              <a:path w="3024958" h="2980958">
                <a:moveTo>
                  <a:pt x="3024958" y="0"/>
                </a:moveTo>
                <a:lnTo>
                  <a:pt x="0" y="0"/>
                </a:lnTo>
                <a:lnTo>
                  <a:pt x="0" y="2980958"/>
                </a:lnTo>
                <a:lnTo>
                  <a:pt x="3024958" y="2980958"/>
                </a:lnTo>
                <a:lnTo>
                  <a:pt x="30249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2792" y="1490479"/>
            <a:ext cx="11922417" cy="1517398"/>
          </a:xfrm>
          <a:custGeom>
            <a:avLst/>
            <a:gdLst/>
            <a:ahLst/>
            <a:cxnLst/>
            <a:rect l="l" t="t" r="r" b="b"/>
            <a:pathLst>
              <a:path w="11922417" h="1517398">
                <a:moveTo>
                  <a:pt x="0" y="0"/>
                </a:moveTo>
                <a:lnTo>
                  <a:pt x="11922416" y="0"/>
                </a:lnTo>
                <a:lnTo>
                  <a:pt x="11922416" y="1517399"/>
                </a:lnTo>
                <a:lnTo>
                  <a:pt x="0" y="151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78833" y="4599831"/>
            <a:ext cx="5936981" cy="3123666"/>
          </a:xfrm>
          <a:custGeom>
            <a:avLst/>
            <a:gdLst/>
            <a:ahLst/>
            <a:cxnLst/>
            <a:rect l="l" t="t" r="r" b="b"/>
            <a:pathLst>
              <a:path w="5936981" h="3123666">
                <a:moveTo>
                  <a:pt x="0" y="0"/>
                </a:moveTo>
                <a:lnTo>
                  <a:pt x="5936981" y="0"/>
                </a:lnTo>
                <a:lnTo>
                  <a:pt x="5936981" y="3123666"/>
                </a:lnTo>
                <a:lnTo>
                  <a:pt x="0" y="3123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84882" y="4532288"/>
            <a:ext cx="7499971" cy="3220651"/>
          </a:xfrm>
          <a:custGeom>
            <a:avLst/>
            <a:gdLst/>
            <a:ahLst/>
            <a:cxnLst/>
            <a:rect l="l" t="t" r="r" b="b"/>
            <a:pathLst>
              <a:path w="7499971" h="3220651">
                <a:moveTo>
                  <a:pt x="0" y="0"/>
                </a:moveTo>
                <a:lnTo>
                  <a:pt x="7499971" y="0"/>
                </a:lnTo>
                <a:lnTo>
                  <a:pt x="7499971" y="3220651"/>
                </a:lnTo>
                <a:lnTo>
                  <a:pt x="0" y="32206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63122" y="1685939"/>
            <a:ext cx="11539996" cy="101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FFFFFF"/>
                </a:solidFill>
                <a:latin typeface="Black Mango"/>
                <a:ea typeface="Black Mango"/>
                <a:cs typeface="Black Mango"/>
                <a:sym typeface="Black Mango"/>
              </a:rPr>
              <a:t>DOS ATTACK (LOIC)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33120" y="9210675"/>
            <a:ext cx="564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Universitas muhammadiyah makassar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8466" y="9210675"/>
            <a:ext cx="429755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Informatika | 2026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9622" y="3902400"/>
            <a:ext cx="543540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Simulasi DoS Attack Menggunakan LOIC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62081" y="3902400"/>
            <a:ext cx="720496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40">
                <a:solidFill>
                  <a:srgbClr val="FFFFFF"/>
                </a:solidFill>
                <a:latin typeface="Black Mango Bold"/>
                <a:ea typeface="Black Mango Bold"/>
                <a:cs typeface="Black Mango Bold"/>
                <a:sym typeface="Black Mango Bold"/>
              </a:rPr>
              <a:t>Log Aktivitas Serangan DoS pada Honeypot (Cowrie)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398</Words>
  <Application>Microsoft Office PowerPoint</Application>
  <PresentationFormat>Custom</PresentationFormat>
  <Paragraphs>104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Black Mango</vt:lpstr>
      <vt:lpstr>Black Mango Bold</vt:lpstr>
      <vt:lpstr>Beautifully Delicious Sans</vt:lpstr>
      <vt:lpstr>Calibri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Tua Modern Minimalis Sidang Skripsi Presentasi</dc:title>
  <cp:lastModifiedBy>USER ID</cp:lastModifiedBy>
  <cp:revision>2</cp:revision>
  <dcterms:created xsi:type="dcterms:W3CDTF">2006-08-16T00:00:00Z</dcterms:created>
  <dcterms:modified xsi:type="dcterms:W3CDTF">2026-01-30T06:08:03Z</dcterms:modified>
  <dc:identifier>DAG_yMiVw10</dc:identifier>
</cp:coreProperties>
</file>